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2" r:id="rId3"/>
    <p:sldId id="259" r:id="rId4"/>
    <p:sldId id="260" r:id="rId5"/>
    <p:sldId id="258" r:id="rId6"/>
    <p:sldId id="261" r:id="rId7"/>
    <p:sldId id="273" r:id="rId8"/>
    <p:sldId id="274" r:id="rId9"/>
    <p:sldId id="268" r:id="rId10"/>
    <p:sldId id="262" r:id="rId11"/>
    <p:sldId id="265" r:id="rId12"/>
    <p:sldId id="275" r:id="rId13"/>
    <p:sldId id="266" r:id="rId14"/>
    <p:sldId id="267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4EE2"/>
    <a:srgbClr val="8949E7"/>
    <a:srgbClr val="F9136B"/>
    <a:srgbClr val="BB15AF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129" autoAdjust="0"/>
  </p:normalViewPr>
  <p:slideViewPr>
    <p:cSldViewPr snapToGrid="0">
      <p:cViewPr varScale="1">
        <p:scale>
          <a:sx n="70" d="100"/>
          <a:sy n="70" d="100"/>
        </p:scale>
        <p:origin x="1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26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99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629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45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35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6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16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53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136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866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5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B339A-178B-4169-8A69-C9D2EF8D7CD8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A8C7F-5E91-4EB9-A09B-9452AB47F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47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background title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Pentagon 1"/>
          <p:cNvSpPr/>
          <p:nvPr/>
        </p:nvSpPr>
        <p:spPr>
          <a:xfrm>
            <a:off x="506438" y="1547315"/>
            <a:ext cx="7955174" cy="3763370"/>
          </a:xfrm>
          <a:prstGeom prst="homePlate">
            <a:avLst/>
          </a:prstGeom>
          <a:solidFill>
            <a:srgbClr val="BB15AF">
              <a:alpha val="35000"/>
            </a:srgbClr>
          </a:soli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6438" y="2206358"/>
            <a:ext cx="7244860" cy="267765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en-US" sz="2400" dirty="0" err="1" smtClean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Fak</a:t>
            </a:r>
            <a:r>
              <a:rPr lang="az-Latn-AZ" sz="2400" dirty="0" smtClean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ültə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İnformasiya texnologiyaları və İdarəetmə</a:t>
            </a:r>
            <a:br>
              <a:rPr lang="az-Latn-AZ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400" dirty="0" smtClean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İxtisas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İnformasiya texnologiyaları</a:t>
            </a:r>
            <a:r>
              <a:rPr lang="az-Latn-AZ" sz="2400" dirty="0" smtClean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/>
            </a:r>
            <a:br>
              <a:rPr lang="az-Latn-AZ" sz="2400" dirty="0" smtClean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400" dirty="0" smtClean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Qrup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№ 685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.18</a:t>
            </a:r>
            <a:r>
              <a:rPr lang="az-Latn-AZ" sz="2400" dirty="0" smtClean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/>
            </a:r>
            <a:br>
              <a:rPr lang="az-Latn-AZ" sz="2400" dirty="0" smtClean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400" dirty="0" smtClean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Tələbə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az-Latn-AZ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İbrahimova Aytac</a:t>
            </a:r>
            <a:r>
              <a:rPr lang="az-Latn-AZ" sz="2400" dirty="0" smtClean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/>
            </a:r>
            <a:br>
              <a:rPr lang="az-Latn-AZ" sz="2400" dirty="0" smtClean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</a:br>
            <a:r>
              <a:rPr lang="az-Latn-AZ" sz="2400" dirty="0" smtClean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Müəllimə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en-US" sz="2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Əsgərova</a:t>
            </a:r>
            <a:r>
              <a:rPr lang="en-US" sz="2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Bahar</a:t>
            </a:r>
            <a:endParaRPr lang="az-Latn-AZ" sz="2400" dirty="0" smtClean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Bahnschrift SemiBold" panose="020B0502040204020203" pitchFamily="34" charset="0"/>
            </a:endParaRPr>
          </a:p>
          <a:p>
            <a:r>
              <a:rPr lang="az-Latn-AZ" sz="2400" dirty="0" smtClean="0">
                <a:solidFill>
                  <a:srgbClr val="00206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Mövzu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-</a:t>
            </a:r>
            <a:r>
              <a:rPr lang="en-US" sz="2400" dirty="0" err="1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Ağacvarı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strukturlar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, </a:t>
            </a:r>
            <a:r>
              <a:rPr lang="en-US" sz="2400" dirty="0" err="1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onların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növləri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, </a:t>
            </a:r>
            <a:r>
              <a:rPr lang="en-US" sz="2400" dirty="0" err="1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məntiqi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və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fiziki</a:t>
            </a:r>
            <a:r>
              <a:rPr lang="en-US" sz="2400" dirty="0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" panose="020B0502040204020203" pitchFamily="34" charset="0"/>
              </a:rPr>
              <a:t>strukturları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17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32754" y="102916"/>
            <a:ext cx="10402208" cy="1465942"/>
          </a:xfrm>
          <a:prstGeom prst="rect">
            <a:avLst/>
          </a:prstGeom>
          <a:solidFill>
            <a:srgbClr val="BF4EE2"/>
          </a:solidFill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İkilik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ağacların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hər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düyümündə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parent node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çox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iki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uşaq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(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child </a:t>
            </a:r>
            <a:r>
              <a:rPr 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node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düyümü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bilər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sıfır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uşağı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olan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düyümlər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mümkündür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Sıfır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uşağı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olan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düyümlərə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yarpaq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leaf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deyilir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birinci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düyüm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isə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kök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root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adlanır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</a:t>
            </a:r>
          </a:p>
        </p:txBody>
      </p:sp>
      <p:sp>
        <p:nvSpPr>
          <p:cNvPr id="4" name="Rectangle 3"/>
          <p:cNvSpPr/>
          <p:nvPr/>
        </p:nvSpPr>
        <p:spPr>
          <a:xfrm>
            <a:off x="827311" y="102916"/>
            <a:ext cx="101890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000" dirty="0">
              <a:solidFill>
                <a:srgbClr val="002060"/>
              </a:solidFill>
            </a:endParaRPr>
          </a:p>
        </p:txBody>
      </p:sp>
      <p:pic>
        <p:nvPicPr>
          <p:cNvPr id="5" name="Рисунок 199" descr="Описание: C:\Users\Teo\Desktop\Capture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72" y="1568858"/>
            <a:ext cx="11252198" cy="352697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1828799" y="5194987"/>
            <a:ext cx="8956964" cy="982026"/>
          </a:xfrm>
          <a:prstGeom prst="rect">
            <a:avLst/>
          </a:prstGeom>
          <a:solidFill>
            <a:srgbClr val="00B0F0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098140" y="5252661"/>
            <a:ext cx="939074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2400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MS Mincho"/>
              </a:rPr>
              <a:t>Bu ağacın dərinliyi (</a:t>
            </a:r>
            <a:r>
              <a:rPr lang="tr-TR" sz="2400" dirty="0" smtClean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MS Mincho"/>
              </a:rPr>
              <a:t>depth</a:t>
            </a:r>
            <a:r>
              <a:rPr lang="tr-TR" sz="2400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MS Mincho"/>
              </a:rPr>
              <a:t>) 2-yə bərabərdir və hər səviyyənin (</a:t>
            </a:r>
            <a:r>
              <a:rPr lang="tr-TR" sz="2400" dirty="0" smtClean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MS Mincho"/>
              </a:rPr>
              <a:t>level</a:t>
            </a:r>
            <a:r>
              <a:rPr lang="tr-TR" sz="2400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MS Mincho"/>
              </a:rPr>
              <a:t>) nömrəsi yanında verilmişdir. 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8" name="Chevron 7"/>
          <p:cNvSpPr/>
          <p:nvPr/>
        </p:nvSpPr>
        <p:spPr>
          <a:xfrm>
            <a:off x="605972" y="5194987"/>
            <a:ext cx="827315" cy="1147947"/>
          </a:xfrm>
          <a:prstGeom prst="chevron">
            <a:avLst/>
          </a:prstGeom>
          <a:solidFill>
            <a:srgbClr val="BB15AF"/>
          </a:solidFill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hevron 8"/>
          <p:cNvSpPr/>
          <p:nvPr/>
        </p:nvSpPr>
        <p:spPr>
          <a:xfrm flipH="1">
            <a:off x="11031266" y="5194987"/>
            <a:ext cx="809175" cy="1147947"/>
          </a:xfrm>
          <a:prstGeom prst="chevron">
            <a:avLst/>
          </a:prstGeom>
          <a:solidFill>
            <a:srgbClr val="BB15AF"/>
          </a:solidFill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hevron 10"/>
          <p:cNvSpPr/>
          <p:nvPr/>
        </p:nvSpPr>
        <p:spPr>
          <a:xfrm>
            <a:off x="0" y="208892"/>
            <a:ext cx="827311" cy="1225141"/>
          </a:xfrm>
          <a:prstGeom prst="chevron">
            <a:avLst/>
          </a:prstGeom>
          <a:solidFill>
            <a:srgbClr val="00B0F0"/>
          </a:solidFill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hevron 11"/>
          <p:cNvSpPr/>
          <p:nvPr/>
        </p:nvSpPr>
        <p:spPr>
          <a:xfrm flipH="1">
            <a:off x="11234962" y="195285"/>
            <a:ext cx="957038" cy="1225141"/>
          </a:xfrm>
          <a:prstGeom prst="chevron">
            <a:avLst/>
          </a:prstGeom>
          <a:solidFill>
            <a:srgbClr val="00B0F0"/>
          </a:solidFill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04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background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869"/>
            <a:ext cx="12192000" cy="6876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own Arrow Callout 3"/>
          <p:cNvSpPr/>
          <p:nvPr/>
        </p:nvSpPr>
        <p:spPr>
          <a:xfrm>
            <a:off x="2414361" y="151810"/>
            <a:ext cx="8384268" cy="2090057"/>
          </a:xfrm>
          <a:prstGeom prst="downArrowCallout">
            <a:avLst/>
          </a:prstGeom>
          <a:solidFill>
            <a:srgbClr val="002060">
              <a:alpha val="73000"/>
            </a:srgb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815627" y="151810"/>
            <a:ext cx="738777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875"/>
              </a:spcAft>
            </a:pP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Ikilik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 a</a:t>
            </a:r>
            <a:r>
              <a:rPr lang="az-Latn-AZ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ğ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acda</a:t>
            </a:r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 </a:t>
            </a:r>
            <a:r>
              <a:rPr lang="tr-T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kökün </a:t>
            </a:r>
            <a:r>
              <a:rPr lang="tr-T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solunda olan bütün </a:t>
            </a:r>
            <a:r>
              <a:rPr lang="tr-T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ədədl </a:t>
            </a:r>
            <a:r>
              <a:rPr lang="tr-T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kökdən kiçik, sağında duran bütün </a:t>
            </a:r>
            <a:r>
              <a:rPr lang="tr-T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ədədlər </a:t>
            </a:r>
            <a:r>
              <a:rPr lang="tr-T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isə kökdən böyük </a:t>
            </a:r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olur</a:t>
            </a:r>
            <a:r>
              <a:rPr lang="tr-T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: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MS Minch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42"/>
          <a:stretch/>
        </p:blipFill>
        <p:spPr>
          <a:xfrm>
            <a:off x="2815612" y="2412546"/>
            <a:ext cx="7581765" cy="370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569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3095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background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sosceles Triangle 2"/>
          <p:cNvSpPr/>
          <p:nvPr/>
        </p:nvSpPr>
        <p:spPr>
          <a:xfrm>
            <a:off x="3205643" y="10886"/>
            <a:ext cx="5417852" cy="2438400"/>
          </a:xfrm>
          <a:prstGeom prst="triangle">
            <a:avLst/>
          </a:prstGeom>
          <a:solidFill>
            <a:srgbClr val="FFFF00">
              <a:alpha val="60000"/>
            </a:srgb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>
            <a:off x="721691" y="2640190"/>
            <a:ext cx="5021942" cy="2438400"/>
          </a:xfrm>
          <a:prstGeom prst="triangle">
            <a:avLst/>
          </a:prstGeom>
          <a:solidFill>
            <a:srgbClr val="FF0000">
              <a:alpha val="60000"/>
            </a:srgb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>
            <a:off x="6096000" y="2640190"/>
            <a:ext cx="5021942" cy="2438400"/>
          </a:xfrm>
          <a:prstGeom prst="triangle">
            <a:avLst/>
          </a:prstGeom>
          <a:solidFill>
            <a:srgbClr val="FF0000">
              <a:alpha val="65000"/>
            </a:srgb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190248" y="1673528"/>
            <a:ext cx="34050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tabLst>
                <a:tab pos="450215" algn="l"/>
              </a:tabLst>
            </a:pPr>
            <a:r>
              <a:rPr lang="az-Latn-AZ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Ağacvari strukturlar</a:t>
            </a:r>
            <a:endParaRPr lang="en-US" sz="40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MS Mincho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67764" y="4191977"/>
            <a:ext cx="35541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Ağacın məntiqi strukturu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001403" y="4191977"/>
            <a:ext cx="32111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Ağacın fiziki strukturu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Curved Right Arrow 9"/>
          <p:cNvSpPr/>
          <p:nvPr/>
        </p:nvSpPr>
        <p:spPr>
          <a:xfrm>
            <a:off x="721691" y="617447"/>
            <a:ext cx="2483952" cy="2635382"/>
          </a:xfrm>
          <a:prstGeom prst="curvedRightArrow">
            <a:avLst/>
          </a:prstGeom>
          <a:solidFill>
            <a:srgbClr val="002060">
              <a:alpha val="8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urved Left Arrow 10"/>
          <p:cNvSpPr/>
          <p:nvPr/>
        </p:nvSpPr>
        <p:spPr>
          <a:xfrm>
            <a:off x="8750105" y="617447"/>
            <a:ext cx="2504049" cy="2635382"/>
          </a:xfrm>
          <a:prstGeom prst="curvedLeftArrow">
            <a:avLst/>
          </a:prstGeom>
          <a:solidFill>
            <a:srgbClr val="002060">
              <a:alpha val="8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99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background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8114" y="2133603"/>
            <a:ext cx="6778171" cy="35276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ounded Rectangle 1"/>
          <p:cNvSpPr/>
          <p:nvPr/>
        </p:nvSpPr>
        <p:spPr>
          <a:xfrm>
            <a:off x="914399" y="116115"/>
            <a:ext cx="9535885" cy="783771"/>
          </a:xfrm>
          <a:prstGeom prst="roundRect">
            <a:avLst/>
          </a:prstGeom>
          <a:solidFill>
            <a:srgbClr val="F9136B">
              <a:alpha val="81000"/>
            </a:srgb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hevron 4"/>
          <p:cNvSpPr/>
          <p:nvPr/>
        </p:nvSpPr>
        <p:spPr>
          <a:xfrm rot="5400000">
            <a:off x="4920341" y="413659"/>
            <a:ext cx="1233716" cy="2206172"/>
          </a:xfrm>
          <a:prstGeom prst="chevron">
            <a:avLst/>
          </a:prstGeom>
          <a:solidFill>
            <a:srgbClr val="7030A0">
              <a:alpha val="78000"/>
            </a:srgb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1625600" y="5661253"/>
            <a:ext cx="8113485" cy="921657"/>
          </a:xfrm>
          <a:prstGeom prst="round2DiagRect">
            <a:avLst/>
          </a:prstGeom>
          <a:solidFill>
            <a:srgbClr val="BF4EE2">
              <a:alpha val="59000"/>
            </a:srgb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634341" y="255465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tabLst>
                <a:tab pos="450215" algn="l"/>
              </a:tabLst>
            </a:pPr>
            <a:r>
              <a:rPr lang="az-Latn-AZ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Ağacın məntiqi strukturu aşağıdakı </a:t>
            </a:r>
            <a:r>
              <a:rPr lang="az-Latn-AZ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/>
              </a:rPr>
              <a:t>kimidir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MS Mincho"/>
            </a:endParaRPr>
          </a:p>
          <a:p>
            <a:pPr algn="just">
              <a:tabLst>
                <a:tab pos="450215" algn="l"/>
              </a:tabLst>
            </a:pPr>
            <a:r>
              <a:rPr lang="az-Latn-AZ" dirty="0">
                <a:latin typeface="Times New Roman" panose="02020603050405020304" pitchFamily="18" charset="0"/>
                <a:ea typeface="MS Mincho"/>
              </a:rPr>
              <a:t> </a:t>
            </a:r>
            <a:endParaRPr lang="en-US" sz="2800" dirty="0">
              <a:effectLst/>
              <a:latin typeface="Times New Roman" panose="02020603050405020304" pitchFamily="18" charset="0"/>
              <a:ea typeface="MS Mincho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108199" y="5755496"/>
            <a:ext cx="6858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tabLst>
                <a:tab pos="450215" algn="l"/>
              </a:tabLst>
            </a:pPr>
            <a:r>
              <a:rPr lang="az-Latn-AZ" sz="2000" b="1" dirty="0">
                <a:solidFill>
                  <a:schemeClr val="bg1"/>
                </a:solidFill>
                <a:latin typeface="Times New Roman" panose="02020603050405020304" pitchFamily="18" charset="0"/>
                <a:ea typeface="MS Mincho"/>
              </a:rPr>
              <a:t>Ağacın hər bir təpəsi bir açar üçün nəzərdə tutulur. Yəni hər bir təpədə bir açar saxlanılır. </a:t>
            </a:r>
            <a:r>
              <a:rPr lang="az-Latn-AZ" sz="2000" b="1" dirty="0">
                <a:solidFill>
                  <a:srgbClr val="C00000"/>
                </a:solidFill>
                <a:latin typeface="Times New Roman" panose="02020603050405020304" pitchFamily="18" charset="0"/>
                <a:ea typeface="MS Mincho"/>
              </a:rPr>
              <a:t>A,B, C, D, E, F</a:t>
            </a:r>
            <a:r>
              <a:rPr lang="az-Latn-AZ" sz="2000" b="1" dirty="0">
                <a:solidFill>
                  <a:schemeClr val="bg1"/>
                </a:solidFill>
                <a:latin typeface="Times New Roman" panose="02020603050405020304" pitchFamily="18" charset="0"/>
                <a:ea typeface="MS Mincho"/>
              </a:rPr>
              <a:t> – açarlardır.</a:t>
            </a:r>
            <a:endParaRPr lang="en-US" sz="32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MS Mincho"/>
            </a:endParaRPr>
          </a:p>
        </p:txBody>
      </p:sp>
    </p:spTree>
    <p:extLst>
      <p:ext uri="{BB962C8B-B14F-4D97-AF65-F5344CB8AC3E}">
        <p14:creationId xmlns:p14="http://schemas.microsoft.com/office/powerpoint/2010/main" val="2279399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740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460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026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background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14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165601" y="-159657"/>
            <a:ext cx="3033485" cy="7017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entagon 2"/>
          <p:cNvSpPr/>
          <p:nvPr/>
        </p:nvSpPr>
        <p:spPr>
          <a:xfrm>
            <a:off x="2133600" y="935264"/>
            <a:ext cx="7620000" cy="874486"/>
          </a:xfrm>
          <a:prstGeom prst="homePlat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entagon 4"/>
          <p:cNvSpPr/>
          <p:nvPr/>
        </p:nvSpPr>
        <p:spPr>
          <a:xfrm>
            <a:off x="2133600" y="2133600"/>
            <a:ext cx="7620000" cy="874486"/>
          </a:xfrm>
          <a:prstGeom prst="homePlat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entagon 5"/>
          <p:cNvSpPr/>
          <p:nvPr/>
        </p:nvSpPr>
        <p:spPr>
          <a:xfrm>
            <a:off x="2133600" y="3293836"/>
            <a:ext cx="7620000" cy="874486"/>
          </a:xfrm>
          <a:prstGeom prst="homePlat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entagon 6"/>
          <p:cNvSpPr/>
          <p:nvPr/>
        </p:nvSpPr>
        <p:spPr>
          <a:xfrm>
            <a:off x="2133600" y="4492172"/>
            <a:ext cx="7620000" cy="874486"/>
          </a:xfrm>
          <a:prstGeom prst="homePlat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entagon 7"/>
          <p:cNvSpPr/>
          <p:nvPr/>
        </p:nvSpPr>
        <p:spPr>
          <a:xfrm>
            <a:off x="2133600" y="5675086"/>
            <a:ext cx="7620000" cy="874486"/>
          </a:xfrm>
          <a:prstGeom prst="homePlat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020944" y="65453"/>
            <a:ext cx="13227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4000" b="1" dirty="0" smtClean="0">
                <a:ln>
                  <a:solidFill>
                    <a:schemeClr val="tx1"/>
                  </a:solidFill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en-US" sz="4000" b="1" dirty="0">
              <a:ln>
                <a:solidFill>
                  <a:schemeClr val="tx1"/>
                </a:solidFill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36660" y="1141674"/>
            <a:ext cx="28376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dirty="0">
                <a:solidFill>
                  <a:schemeClr val="bg1"/>
                </a:solidFill>
                <a:latin typeface="Arial" panose="020B0604020202020204" pitchFamily="34" charset="0"/>
              </a:rPr>
              <a:t>Ağacvari strukturlar​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84465" y="2283349"/>
            <a:ext cx="43957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dirty="0">
                <a:solidFill>
                  <a:schemeClr val="bg1"/>
                </a:solidFill>
                <a:latin typeface="Arial" panose="020B0604020202020204" pitchFamily="34" charset="0"/>
              </a:rPr>
              <a:t>Ağacvari strukturların xassələri​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536660" y="3500246"/>
            <a:ext cx="40879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dirty="0">
                <a:solidFill>
                  <a:schemeClr val="bg1"/>
                </a:solidFill>
                <a:latin typeface="Arial" panose="020B0604020202020204" pitchFamily="34" charset="0"/>
              </a:rPr>
              <a:t>Ağacvari strukturların növləri​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484465" y="4698582"/>
            <a:ext cx="26324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dirty="0">
                <a:solidFill>
                  <a:schemeClr val="bg1"/>
                </a:solidFill>
                <a:latin typeface="Arial" panose="020B0604020202020204" pitchFamily="34" charset="0"/>
              </a:rPr>
              <a:t>Məntiqi strukturlar​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536660" y="5881496"/>
            <a:ext cx="24256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dirty="0">
                <a:solidFill>
                  <a:schemeClr val="bg1"/>
                </a:solidFill>
                <a:latin typeface="Arial" panose="020B0604020202020204" pitchFamily="34" charset="0"/>
              </a:rPr>
              <a:t>Fiziki strukturlar ​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Chevron 13"/>
          <p:cNvSpPr/>
          <p:nvPr/>
        </p:nvSpPr>
        <p:spPr>
          <a:xfrm>
            <a:off x="2717235" y="930520"/>
            <a:ext cx="824771" cy="874486"/>
          </a:xfrm>
          <a:prstGeom prst="chevr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Chevron 15"/>
          <p:cNvSpPr/>
          <p:nvPr/>
        </p:nvSpPr>
        <p:spPr>
          <a:xfrm>
            <a:off x="2717235" y="4492172"/>
            <a:ext cx="824771" cy="874486"/>
          </a:xfrm>
          <a:prstGeom prst="chevr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Chevron 16"/>
          <p:cNvSpPr/>
          <p:nvPr/>
        </p:nvSpPr>
        <p:spPr>
          <a:xfrm>
            <a:off x="2717235" y="3311770"/>
            <a:ext cx="824771" cy="874486"/>
          </a:xfrm>
          <a:prstGeom prst="chevr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hevron 17"/>
          <p:cNvSpPr/>
          <p:nvPr/>
        </p:nvSpPr>
        <p:spPr>
          <a:xfrm>
            <a:off x="2717235" y="2128856"/>
            <a:ext cx="824771" cy="874486"/>
          </a:xfrm>
          <a:prstGeom prst="chevr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Chevron 18"/>
          <p:cNvSpPr/>
          <p:nvPr/>
        </p:nvSpPr>
        <p:spPr>
          <a:xfrm>
            <a:off x="2717235" y="5696299"/>
            <a:ext cx="824771" cy="874486"/>
          </a:xfrm>
          <a:prstGeom prst="chevr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956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background&quot;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93"/>
          <a:stretch/>
        </p:blipFill>
        <p:spPr bwMode="auto">
          <a:xfrm flipV="1"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</p:pic>
      <p:sp>
        <p:nvSpPr>
          <p:cNvPr id="3" name="Rectangle 2"/>
          <p:cNvSpPr/>
          <p:nvPr/>
        </p:nvSpPr>
        <p:spPr>
          <a:xfrm>
            <a:off x="237478" y="291237"/>
            <a:ext cx="10760722" cy="1676400"/>
          </a:xfrm>
          <a:prstGeom prst="rect">
            <a:avLst/>
          </a:prstGeom>
          <a:solidFill>
            <a:srgbClr val="002060">
              <a:alpha val="64000"/>
            </a:srgbClr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513735" y="426655"/>
            <a:ext cx="103454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Verilənlərin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strukturu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onların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kompyuterdə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saxlanılması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üsuludur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və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o,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elə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seçilməlidir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ki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verilənlərdən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səmərəli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istifadəni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təmin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etsin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Faylın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az-Latn-AZ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verilənlər bazasının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olması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üçün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onda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olan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informasiya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struktura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malik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olmalıdır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və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elə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formatlaşdırılmalıdır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ki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sahələr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bir-birindən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asanlıqla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fərqlənsinlər</a:t>
            </a: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" name="Isosceles Triangle 3"/>
          <p:cNvSpPr/>
          <p:nvPr/>
        </p:nvSpPr>
        <p:spPr>
          <a:xfrm>
            <a:off x="237478" y="2011147"/>
            <a:ext cx="5676900" cy="1753463"/>
          </a:xfrm>
          <a:prstGeom prst="triangle">
            <a:avLst/>
          </a:prstGeom>
          <a:solidFill>
            <a:srgbClr val="7030A0">
              <a:alpha val="56000"/>
            </a:srgbClr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367778" y="4806260"/>
            <a:ext cx="3416300" cy="675196"/>
          </a:xfrm>
          <a:prstGeom prst="rect">
            <a:avLst/>
          </a:prstGeom>
          <a:solidFill>
            <a:schemeClr val="accent6">
              <a:lumMod val="50000"/>
              <a:alpha val="62000"/>
            </a:schemeClr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67778" y="3871067"/>
            <a:ext cx="3416300" cy="717919"/>
          </a:xfrm>
          <a:prstGeom prst="rect">
            <a:avLst/>
          </a:prstGeom>
          <a:solidFill>
            <a:schemeClr val="accent5">
              <a:lumMod val="50000"/>
              <a:alpha val="37000"/>
            </a:schemeClr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67778" y="5858218"/>
            <a:ext cx="3416300" cy="613792"/>
          </a:xfrm>
          <a:prstGeom prst="rect">
            <a:avLst/>
          </a:prstGeom>
          <a:solidFill>
            <a:schemeClr val="accent2">
              <a:lumMod val="50000"/>
              <a:alpha val="61000"/>
            </a:schemeClr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17265" y="2891162"/>
            <a:ext cx="316681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Verilənlər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bazası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struktura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görə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üç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cür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ola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bilər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: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2409720" y="3951153"/>
            <a:ext cx="13324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i="0" dirty="0" err="1" smtClean="0">
                <a:effectLst/>
                <a:latin typeface="Arial" panose="020B0604020202020204" pitchFamily="34" charset="0"/>
              </a:rPr>
              <a:t>iyerarxik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2409720" y="4849639"/>
            <a:ext cx="117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i="0" dirty="0" err="1" smtClean="0">
                <a:effectLst/>
                <a:latin typeface="Arial" panose="020B0604020202020204" pitchFamily="34" charset="0"/>
              </a:rPr>
              <a:t>şəbəkə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2409720" y="5972508"/>
            <a:ext cx="14189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i="0" dirty="0" err="1" smtClean="0">
                <a:effectLst/>
                <a:latin typeface="Arial" panose="020B0604020202020204" pitchFamily="34" charset="0"/>
              </a:rPr>
              <a:t>relyasion</a:t>
            </a:r>
            <a:endParaRPr lang="en-US" sz="2400" dirty="0"/>
          </a:p>
        </p:txBody>
      </p:sp>
      <p:sp>
        <p:nvSpPr>
          <p:cNvPr id="12" name="Pentagon 11"/>
          <p:cNvSpPr/>
          <p:nvPr/>
        </p:nvSpPr>
        <p:spPr>
          <a:xfrm flipH="1">
            <a:off x="5603323" y="3871067"/>
            <a:ext cx="6399991" cy="825444"/>
          </a:xfrm>
          <a:prstGeom prst="homePlate">
            <a:avLst/>
          </a:prstGeom>
          <a:solidFill>
            <a:schemeClr val="bg1">
              <a:alpha val="44000"/>
            </a:schemeClr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entagon 13"/>
          <p:cNvSpPr/>
          <p:nvPr/>
        </p:nvSpPr>
        <p:spPr>
          <a:xfrm flipH="1">
            <a:off x="5603322" y="4802968"/>
            <a:ext cx="6399991" cy="825444"/>
          </a:xfrm>
          <a:prstGeom prst="homePlate">
            <a:avLst/>
          </a:prstGeom>
          <a:solidFill>
            <a:schemeClr val="bg1">
              <a:alpha val="45000"/>
            </a:schemeClr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Pentagon 14"/>
          <p:cNvSpPr/>
          <p:nvPr/>
        </p:nvSpPr>
        <p:spPr>
          <a:xfrm flipH="1">
            <a:off x="5603321" y="5790618"/>
            <a:ext cx="6399991" cy="825444"/>
          </a:xfrm>
          <a:prstGeom prst="homePlate">
            <a:avLst/>
          </a:prstGeom>
          <a:solidFill>
            <a:schemeClr val="bg1">
              <a:alpha val="45000"/>
            </a:schemeClr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096000" y="3951153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İyerarxik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VB-da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verilənlər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arasındakı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tabeçilik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münasibətlərindən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asılı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olaraq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budaqlanma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olur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.</a:t>
            </a:r>
            <a:endParaRPr lang="en-US" sz="2000" dirty="0"/>
          </a:p>
        </p:txBody>
      </p:sp>
      <p:sp>
        <p:nvSpPr>
          <p:cNvPr id="16" name="Rectangle 15"/>
          <p:cNvSpPr/>
          <p:nvPr/>
        </p:nvSpPr>
        <p:spPr>
          <a:xfrm>
            <a:off x="6001657" y="4857272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0" i="0" dirty="0" smtClean="0">
                <a:effectLst/>
                <a:latin typeface="Arial" panose="020B0604020202020204" pitchFamily="34" charset="0"/>
              </a:rPr>
              <a:t>VB-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nın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şəbəkə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modelində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verilənlərə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müraciət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ona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gələn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yollar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vasitəsi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ilə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həyata</a:t>
            </a:r>
            <a:r>
              <a:rPr lang="en-US" sz="2000" b="0" i="0" dirty="0" smtClean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 smtClean="0">
                <a:effectLst/>
                <a:latin typeface="Arial" panose="020B0604020202020204" pitchFamily="34" charset="0"/>
              </a:rPr>
              <a:t>keçirilir</a:t>
            </a:r>
            <a:endParaRPr lang="en-US" sz="2000" dirty="0"/>
          </a:p>
        </p:txBody>
      </p:sp>
      <p:sp>
        <p:nvSpPr>
          <p:cNvPr id="17" name="Rectangle 16"/>
          <p:cNvSpPr/>
          <p:nvPr/>
        </p:nvSpPr>
        <p:spPr>
          <a:xfrm>
            <a:off x="6012543" y="5845841"/>
            <a:ext cx="5852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Belə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strukturlu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VB-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də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verilən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sətir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və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sütunların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kəsişməsi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ilə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müəyyən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olunur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74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background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hevron 1"/>
          <p:cNvSpPr/>
          <p:nvPr/>
        </p:nvSpPr>
        <p:spPr>
          <a:xfrm>
            <a:off x="217714" y="145143"/>
            <a:ext cx="1654628" cy="1407886"/>
          </a:xfrm>
          <a:prstGeom prst="chevron">
            <a:avLst/>
          </a:prstGeom>
          <a:solidFill>
            <a:srgbClr val="00B0F0">
              <a:alpha val="73000"/>
            </a:srgb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Pentagon 2"/>
          <p:cNvSpPr/>
          <p:nvPr/>
        </p:nvSpPr>
        <p:spPr>
          <a:xfrm rot="16200000">
            <a:off x="3081125" y="-1542613"/>
            <a:ext cx="4660618" cy="10387443"/>
          </a:xfrm>
          <a:prstGeom prst="homePlate">
            <a:avLst/>
          </a:prstGeom>
          <a:solidFill>
            <a:srgbClr val="00B050">
              <a:alpha val="77000"/>
            </a:srgb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872342" y="495143"/>
            <a:ext cx="5989460" cy="707886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r>
              <a:rPr lang="az-Latn-AZ" sz="4000" b="1" i="0" dirty="0" smtClean="0">
                <a:ln>
                  <a:solidFill>
                    <a:sysClr val="windowText" lastClr="000000"/>
                  </a:solidFill>
                </a:ln>
                <a:solidFill>
                  <a:srgbClr val="00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İyerarxik verilənlər bazası</a:t>
            </a:r>
            <a:endParaRPr lang="en-US" sz="4000" dirty="0">
              <a:ln>
                <a:solidFill>
                  <a:sysClr val="windowText" lastClr="000000"/>
                </a:solidFill>
              </a:ln>
              <a:solidFill>
                <a:srgbClr val="000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22463" y="3296714"/>
            <a:ext cx="8577943" cy="156966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az-Latn-AZ" sz="2400" b="1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İyerarxik model </a:t>
            </a:r>
            <a:r>
              <a:rPr lang="az-Latn-AZ" sz="2400" b="0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 verilənlərin nizamlı qraf (və ya ağac şəklində təsvirinə əsaslanır. Qraf diaqramında təpələr mahiyyətlərin tipini, budaqlar isə mahiyyətlər arasındakı əlaqələri göstərir. İyerarxik modelin əsas məhdudluqları bunlardır: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22463" y="4866374"/>
            <a:ext cx="8577943" cy="954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az-Latn-AZ" sz="2800" b="0" i="0" dirty="0" smtClean="0">
                <a:effectLst/>
                <a:latin typeface="Times New Roman" panose="02020603050405020304" pitchFamily="18" charset="0"/>
              </a:rPr>
              <a:t>-əlaqələrin bütün tipləri funksional xarakterlidir </a:t>
            </a:r>
          </a:p>
          <a:p>
            <a:pPr algn="just">
              <a:spcAft>
                <a:spcPts val="0"/>
              </a:spcAft>
            </a:pPr>
            <a:r>
              <a:rPr lang="az-Latn-AZ" sz="2800" b="0" i="0" dirty="0" smtClean="0">
                <a:effectLst/>
                <a:latin typeface="Times New Roman" panose="02020603050405020304" pitchFamily="18" charset="0"/>
              </a:rPr>
              <a:t>-əlaqələr ağacvari struktura malikdirlər.</a:t>
            </a:r>
            <a:endParaRPr lang="az-Latn-AZ" sz="3600" b="0" i="0" dirty="0">
              <a:effectLst/>
              <a:latin typeface="Azer-Lat"/>
            </a:endParaRPr>
          </a:p>
        </p:txBody>
      </p:sp>
    </p:spTree>
    <p:extLst>
      <p:ext uri="{BB962C8B-B14F-4D97-AF65-F5344CB8AC3E}">
        <p14:creationId xmlns:p14="http://schemas.microsoft.com/office/powerpoint/2010/main" val="167931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background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38762"/>
            <a:ext cx="12192000" cy="742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630057" y="0"/>
            <a:ext cx="2931886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Terminator 2"/>
          <p:cNvSpPr/>
          <p:nvPr/>
        </p:nvSpPr>
        <p:spPr>
          <a:xfrm>
            <a:off x="2489200" y="0"/>
            <a:ext cx="7010400" cy="870857"/>
          </a:xfrm>
          <a:prstGeom prst="flowChartTermina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62618" y="2646"/>
            <a:ext cx="3866764" cy="584775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>
              <a:tabLst>
                <a:tab pos="450215" algn="l"/>
              </a:tabLst>
            </a:pPr>
            <a:r>
              <a:rPr lang="az-Latn-AZ" sz="3200" b="1" dirty="0" smtClean="0">
                <a:solidFill>
                  <a:srgbClr val="00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Times New Roman" panose="02020603050405020304" pitchFamily="18" charset="0"/>
                <a:ea typeface="MS Mincho"/>
              </a:rPr>
              <a:t>Ağacvari strukturlar</a:t>
            </a:r>
            <a:endParaRPr lang="en-US" sz="4400" dirty="0">
              <a:solidFill>
                <a:srgbClr val="000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60000" endA="900" endPos="58000" dir="5400000" sy="-100000" algn="bl" rotWithShape="0"/>
              </a:effectLst>
              <a:latin typeface="Times New Roman" panose="02020603050405020304" pitchFamily="18" charset="0"/>
              <a:ea typeface="MS Mincho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35429" y="1078947"/>
            <a:ext cx="6037944" cy="2832811"/>
          </a:xfrm>
          <a:prstGeom prst="roundRect">
            <a:avLst/>
          </a:prstGeom>
          <a:solidFill>
            <a:srgbClr val="8949E7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647543" y="3806530"/>
            <a:ext cx="5367270" cy="2747879"/>
          </a:xfrm>
          <a:prstGeom prst="roundRect">
            <a:avLst/>
          </a:prstGeom>
          <a:solidFill>
            <a:srgbClr val="8949E7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16858" y="1371967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sz="2000" dirty="0" smtClean="0">
                <a:effectLst/>
                <a:latin typeface="Times New Roman" panose="02020603050405020304" pitchFamily="18" charset="0"/>
                <a:ea typeface="MS Mincho"/>
              </a:rPr>
              <a:t>Kompüter elmlərində verilənləri saxlamaq üçün istifadə olunan üsullardan biri də ağaclardır. </a:t>
            </a:r>
            <a:r>
              <a:rPr lang="az-Latn-AZ" sz="2000" dirty="0" smtClean="0">
                <a:effectLst/>
                <a:latin typeface="Times New Roman" panose="02020603050405020304" pitchFamily="18" charset="0"/>
                <a:ea typeface="MS Mincho"/>
              </a:rPr>
              <a:t>Bu  strukturlar da  qeyri - xətti  dinamik  strukturlara  aiddir. Bu strukturlar  açarlı  axtarışda  açarın  səmərəli  təşkili  və  axtarışı  üçün  istifadə  olunur. Açar  hər  bir  yazının ( söhbət  cədvəldən  və  fayldan  gedir ) bir  mənalı  təyin  edən  əlamətidir</a:t>
            </a:r>
            <a:r>
              <a:rPr lang="az-Latn-AZ" dirty="0" smtClean="0">
                <a:effectLst/>
                <a:latin typeface="Times New Roman" panose="02020603050405020304" pitchFamily="18" charset="0"/>
                <a:ea typeface="MS Mincho"/>
              </a:rPr>
              <a:t>.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832600" y="3911758"/>
            <a:ext cx="511628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tabLst>
                <a:tab pos="450215" algn="l"/>
              </a:tabLst>
            </a:pPr>
            <a:r>
              <a:rPr lang="az-Latn-AZ" sz="2000" dirty="0" smtClean="0">
                <a:effectLst/>
                <a:latin typeface="Times New Roman" panose="02020603050405020304" pitchFamily="18" charset="0"/>
                <a:ea typeface="MS Mincho"/>
              </a:rPr>
              <a:t>Açarları yazılarla  birlikdə  və  ya  onlardan  ayrıca  saxlamaq  olar. Açarın  ən  yaxşı  təsvir  üsulu  indeks  hesab  olunur. İndekslə  açarın  axtarışı  üçün  ağacvari  strukturlardan  geniş  istifadə  olunur. </a:t>
            </a:r>
            <a:endParaRPr lang="en-US" sz="2000" dirty="0" smtClean="0">
              <a:effectLst/>
              <a:latin typeface="Times New Roman" panose="02020603050405020304" pitchFamily="18" charset="0"/>
              <a:ea typeface="MS Mincho"/>
            </a:endParaRPr>
          </a:p>
          <a:p>
            <a:pPr algn="just">
              <a:tabLst>
                <a:tab pos="450215" algn="l"/>
              </a:tabLst>
            </a:pPr>
            <a:r>
              <a:rPr lang="az-Latn-AZ" sz="2000" dirty="0" smtClean="0">
                <a:effectLst/>
                <a:latin typeface="Times New Roman" panose="02020603050405020304" pitchFamily="18" charset="0"/>
                <a:ea typeface="MS Mincho"/>
              </a:rPr>
              <a:t>Ağacvari  strukturun  məntiqi  forması   təbiətdə  mövcud  olan  ağacı  xatırladır. Burada  ağac  başayaq  təsvir olunur.</a:t>
            </a:r>
            <a:endParaRPr lang="en-US" sz="2000" dirty="0">
              <a:effectLst/>
              <a:latin typeface="Times New Roman" panose="02020603050405020304" pitchFamily="18" charset="0"/>
              <a:ea typeface="MS Mincho"/>
            </a:endParaRPr>
          </a:p>
        </p:txBody>
      </p:sp>
    </p:spTree>
    <p:extLst>
      <p:ext uri="{BB962C8B-B14F-4D97-AF65-F5344CB8AC3E}">
        <p14:creationId xmlns:p14="http://schemas.microsoft.com/office/powerpoint/2010/main" val="771098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59541" y="0"/>
            <a:ext cx="3149601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z-Latn-AZ" dirty="0" smtClean="0"/>
              <a:t>z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-1" y="1386989"/>
            <a:ext cx="8802916" cy="827314"/>
          </a:xfrm>
          <a:prstGeom prst="homePlate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entagon 4"/>
          <p:cNvSpPr/>
          <p:nvPr/>
        </p:nvSpPr>
        <p:spPr>
          <a:xfrm>
            <a:off x="0" y="3581409"/>
            <a:ext cx="8810170" cy="827314"/>
          </a:xfrm>
          <a:prstGeom prst="homePlat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entagon 5"/>
          <p:cNvSpPr/>
          <p:nvPr/>
        </p:nvSpPr>
        <p:spPr>
          <a:xfrm>
            <a:off x="-1" y="2522417"/>
            <a:ext cx="8810171" cy="675267"/>
          </a:xfrm>
          <a:prstGeom prst="homePlat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entagon 6"/>
          <p:cNvSpPr/>
          <p:nvPr/>
        </p:nvSpPr>
        <p:spPr>
          <a:xfrm>
            <a:off x="-1" y="4747991"/>
            <a:ext cx="8810171" cy="827314"/>
          </a:xfrm>
          <a:prstGeom prst="homePlate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entagon 7"/>
          <p:cNvSpPr/>
          <p:nvPr/>
        </p:nvSpPr>
        <p:spPr>
          <a:xfrm>
            <a:off x="0" y="5914573"/>
            <a:ext cx="8810170" cy="827314"/>
          </a:xfrm>
          <a:prstGeom prst="homePlat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2" y="1386989"/>
            <a:ext cx="75692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tabLst>
                <a:tab pos="450215" algn="l"/>
              </a:tabLst>
            </a:pPr>
            <a:r>
              <a:rPr lang="az-Latn-AZ" sz="240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/>
              </a:rPr>
              <a:t>1. Ağacın kökü yuxarıda, budaq və yarpaqları isə aşağıda təsvir olunur.</a:t>
            </a:r>
            <a:endParaRPr lang="en-US" sz="3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MS Mincho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8855" y="2533590"/>
            <a:ext cx="51616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tabLst>
                <a:tab pos="450215" algn="l"/>
              </a:tabLst>
            </a:pPr>
            <a:r>
              <a:rPr lang="az-Latn-AZ" sz="240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/>
              </a:rPr>
              <a:t>2. Ağac  təpə  və  budaqlardan  ibarətdir.</a:t>
            </a:r>
            <a:endParaRPr lang="en-US" sz="3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MS Mincho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255" y="3618895"/>
            <a:ext cx="85017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/>
              </a:rPr>
              <a:t>3. Ağacın  təpələri  içərisində  eləsi  var  ki,  ona  budaq  daxil  olmur, ondan  yalnız  budaqlar xaric olur. Buna  ağacın  kökü  və  ya  baş  təpəsi  deyilir.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255" y="4716837"/>
            <a:ext cx="801188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/>
              </a:rPr>
              <a:t>4. Təpələr  içərisində  elələri  var  ki,  onlardan heç bir  budaq çıxmır, onlara yalnız budaqlar daxil olur. Belə təpələrə ağacın yarpaqları deyilir.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5950228"/>
            <a:ext cx="83602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200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/>
              </a:rPr>
              <a:t>5. Ağacın  hər  bir  təpəsinə  baş təpədən  başlayan  yalnız  bir  yol var. Təpəyə başqa yolla müraciət mümkün deyil. 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-2" y="-32551"/>
            <a:ext cx="5791202" cy="954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az-Latn-AZ" sz="2800" dirty="0" smtClean="0">
                <a:effectLst/>
                <a:latin typeface="Times New Roman" panose="02020603050405020304" pitchFamily="18" charset="0"/>
                <a:ea typeface="MS Mincho"/>
              </a:rPr>
              <a:t>Proqramlaşdırmada  ağacvari  struktur  aşağıdakı  xassələrlə malikdir</a:t>
            </a:r>
            <a:r>
              <a:rPr lang="en-US" sz="2800" dirty="0" smtClean="0">
                <a:effectLst/>
                <a:latin typeface="Times New Roman" panose="02020603050405020304" pitchFamily="18" charset="0"/>
                <a:ea typeface="MS Mincho"/>
              </a:rPr>
              <a:t>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6427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background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0" y="0"/>
            <a:ext cx="35414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nip Diagonal Corner Rectangle 1"/>
          <p:cNvSpPr/>
          <p:nvPr/>
        </p:nvSpPr>
        <p:spPr>
          <a:xfrm>
            <a:off x="6509657" y="2267859"/>
            <a:ext cx="4513944" cy="870857"/>
          </a:xfrm>
          <a:prstGeom prst="snip2DiagRect">
            <a:avLst/>
          </a:prstGeom>
          <a:solidFill>
            <a:srgbClr val="BF4EE2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nip Diagonal Corner Rectangle 3"/>
          <p:cNvSpPr/>
          <p:nvPr/>
        </p:nvSpPr>
        <p:spPr>
          <a:xfrm>
            <a:off x="645885" y="1563912"/>
            <a:ext cx="4513944" cy="870857"/>
          </a:xfrm>
          <a:prstGeom prst="snip2DiagRect">
            <a:avLst/>
          </a:prstGeom>
          <a:solidFill>
            <a:srgbClr val="8949E7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nip Diagonal Corner Rectangle 4"/>
          <p:cNvSpPr/>
          <p:nvPr/>
        </p:nvSpPr>
        <p:spPr>
          <a:xfrm>
            <a:off x="645885" y="3429000"/>
            <a:ext cx="4513944" cy="870857"/>
          </a:xfrm>
          <a:prstGeom prst="snip2DiagRect">
            <a:avLst/>
          </a:prstGeom>
          <a:solidFill>
            <a:srgbClr val="00B050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nip Diagonal Corner Rectangle 5"/>
          <p:cNvSpPr/>
          <p:nvPr/>
        </p:nvSpPr>
        <p:spPr>
          <a:xfrm>
            <a:off x="6509657" y="4858659"/>
            <a:ext cx="4513944" cy="870857"/>
          </a:xfrm>
          <a:prstGeom prst="snip2DiagRec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nip Diagonal Corner Rectangle 6"/>
          <p:cNvSpPr/>
          <p:nvPr/>
        </p:nvSpPr>
        <p:spPr>
          <a:xfrm>
            <a:off x="645885" y="5729516"/>
            <a:ext cx="4513944" cy="870857"/>
          </a:xfrm>
          <a:prstGeom prst="snip2DiagRect">
            <a:avLst/>
          </a:prstGeom>
          <a:solidFill>
            <a:srgbClr val="7030A0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lowchart: Preparation 2"/>
          <p:cNvSpPr/>
          <p:nvPr/>
        </p:nvSpPr>
        <p:spPr>
          <a:xfrm>
            <a:off x="2902857" y="-5443"/>
            <a:ext cx="5820228" cy="854526"/>
          </a:xfrm>
          <a:prstGeom prst="flowChartPreparation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01143" y="156585"/>
            <a:ext cx="44775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Ağacvari strukturların növləri​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78365" y="1718885"/>
            <a:ext cx="1830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Binar ağaclar​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91663" y="2434769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Nizamlanmış ağaclar​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-1237343" y="3385411"/>
            <a:ext cx="78993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az-Latn-AZ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Balanslaşdırılmış 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​</a:t>
            </a:r>
            <a:endParaRPr lang="en-US" sz="2400" dirty="0">
              <a:solidFill>
                <a:schemeClr val="bg1"/>
              </a:solidFill>
              <a:latin typeface="Segoe UI" panose="020B0502040204020203" pitchFamily="34" charset="0"/>
            </a:endParaRPr>
          </a:p>
          <a:p>
            <a:pPr algn="ctr" fontAlgn="base"/>
            <a:r>
              <a:rPr lang="az-Latn-AZ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ağaclar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​</a:t>
            </a:r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663542" y="5063254"/>
            <a:ext cx="1353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B ağaclar​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614104" y="5934111"/>
            <a:ext cx="16485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Latn-AZ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Trie ağaclar​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3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6314243" cy="6858594"/>
          </a:xfrm>
          <a:prstGeom prst="rect">
            <a:avLst/>
          </a:prstGeom>
        </p:spPr>
      </p:pic>
      <p:sp>
        <p:nvSpPr>
          <p:cNvPr id="3" name="Chevron 2"/>
          <p:cNvSpPr/>
          <p:nvPr/>
        </p:nvSpPr>
        <p:spPr>
          <a:xfrm>
            <a:off x="1" y="509650"/>
            <a:ext cx="812802" cy="1233715"/>
          </a:xfrm>
          <a:prstGeom prst="chevron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098" name="Picture 2" descr="Image result for binary tree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089" y="1276960"/>
            <a:ext cx="4922212" cy="3556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-58190" y="2253310"/>
            <a:ext cx="6473503" cy="37244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15314" y="2473478"/>
            <a:ext cx="177228" cy="3046988"/>
          </a:xfrm>
          <a:prstGeom prst="rect">
            <a:avLst/>
          </a:prstGeom>
          <a:solidFill>
            <a:srgbClr val="BF4EE2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64290" y="2473478"/>
            <a:ext cx="628805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Ağa</a:t>
            </a:r>
            <a:r>
              <a:rPr lang="az-Latn-AZ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lar k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ə</a:t>
            </a:r>
            <a:r>
              <a:rPr lang="en-US" sz="24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narlar</a:t>
            </a:r>
            <a:r>
              <a:rPr lang="az-Latn-AZ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ı</a:t>
            </a: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il</a:t>
            </a:r>
            <a:r>
              <a:rPr lang="az-Latn-AZ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ə</a:t>
            </a: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birbirin</a:t>
            </a:r>
            <a:r>
              <a:rPr lang="az-Latn-AZ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ə </a:t>
            </a:r>
            <a:r>
              <a:rPr lang="en-US" sz="24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bağlanmış</a:t>
            </a: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dü</a:t>
            </a:r>
            <a:r>
              <a:rPr lang="az-Latn-AZ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az-Latn-AZ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ə</a:t>
            </a:r>
            <a:r>
              <a:rPr lang="en-US" sz="24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az-Latn-AZ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ə</a:t>
            </a: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az-Latn-AZ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ibarətdir</a:t>
            </a: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az-Latn-AZ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İkilik 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ağaclardan çox zaman informasiyaları çeşidləmək üçün istifadə edilir: ağacın hər bir buğumu açar olur və bu açardan kiçik olan bütün qiymətlər bir alt ağaca, böyük olanlar isə o biri alt ağaca </a:t>
            </a:r>
            <a:r>
              <a:rPr lang="az-Latn-AZ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düşür.</a:t>
            </a:r>
            <a:r>
              <a:rPr lang="en-US" sz="2400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İkili</a:t>
            </a:r>
            <a:r>
              <a:rPr lang="en-US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ağa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cda</a:t>
            </a: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ə</a:t>
            </a: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 </a:t>
            </a:r>
            <a:r>
              <a:rPr lang="en-US" sz="24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dü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mün</a:t>
            </a: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ən çox</a:t>
            </a: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iki</a:t>
            </a: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ədəd alt </a:t>
            </a:r>
            <a:r>
              <a:rPr lang="en-US" sz="24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dü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US" sz="24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üm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ü ola bilər</a:t>
            </a:r>
            <a:r>
              <a:rPr 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az-Latn-AZ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i="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02017" y="803341"/>
            <a:ext cx="33835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az-Latn-AZ" sz="36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Binar ağaclar​</a:t>
            </a:r>
            <a:endParaRPr lang="en-US" sz="3600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77879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İkili Ağaç Yapısı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73" y="552802"/>
            <a:ext cx="9909711" cy="5552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361062" y="935491"/>
            <a:ext cx="124585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2800" b="1" dirty="0" smtClean="0"/>
              <a:t>qohum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7028597" y="673881"/>
            <a:ext cx="713080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2800" b="1" dirty="0" smtClean="0">
                <a:solidFill>
                  <a:sysClr val="windowText" lastClr="000000"/>
                </a:solidFill>
              </a:rPr>
              <a:t>kök</a:t>
            </a:r>
            <a:endParaRPr lang="en-US" sz="2800" b="1" dirty="0">
              <a:solidFill>
                <a:sysClr val="windowText" lastClr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804967" y="1675998"/>
            <a:ext cx="1367939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2800" b="1" dirty="0" smtClean="0"/>
              <a:t>Alt ağac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316407" y="2148858"/>
            <a:ext cx="889987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2800" b="1" dirty="0" smtClean="0"/>
              <a:t>uşaq</a:t>
            </a:r>
            <a:endParaRPr lang="en-US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490114" y="2199218"/>
            <a:ext cx="1586140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2800" b="1" dirty="0" smtClean="0"/>
              <a:t>qardaşlar</a:t>
            </a:r>
            <a:endParaRPr lang="en-US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283184" y="4769961"/>
            <a:ext cx="1217962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az-Latn-AZ" sz="2800" b="1" dirty="0" smtClean="0"/>
              <a:t>yarpaq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90466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1701</TotalTime>
  <Words>556</Words>
  <Application>Microsoft Office PowerPoint</Application>
  <PresentationFormat>Widescreen</PresentationFormat>
  <Paragraphs>56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Azer-Lat</vt:lpstr>
      <vt:lpstr>Bahnschrift SemiBold</vt:lpstr>
      <vt:lpstr>Calibri</vt:lpstr>
      <vt:lpstr>Calibri Light</vt:lpstr>
      <vt:lpstr>MS Mincho</vt:lpstr>
      <vt:lpstr>Segoe UI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47</cp:revision>
  <dcterms:created xsi:type="dcterms:W3CDTF">2019-11-09T15:20:37Z</dcterms:created>
  <dcterms:modified xsi:type="dcterms:W3CDTF">2019-11-17T15:58:43Z</dcterms:modified>
</cp:coreProperties>
</file>